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1" r:id="rId6"/>
    <p:sldId id="263" r:id="rId7"/>
    <p:sldId id="264" r:id="rId8"/>
    <p:sldId id="265" r:id="rId9"/>
    <p:sldId id="262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66" d="100"/>
          <a:sy n="66" d="100"/>
        </p:scale>
        <p:origin x="152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589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939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893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786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85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449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197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8411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512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384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387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B37B-A383-475D-B06D-81E51D46D3C2}" type="datetimeFigureOut">
              <a:rPr lang="en-IN" smtClean="0"/>
              <a:t>06-01-2024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A1693-DA37-4E10-96CD-67CF1AF812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97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thank-you-letters-2204269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Bijoy_Keyboard_image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4464-ADAC-DA2B-6568-D046C2AEA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Computer</a:t>
            </a:r>
            <a:r>
              <a:rPr lang="en-US" dirty="0"/>
              <a:t> Peripherals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494D516-DB72-C3F0-729B-45D8DFA964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00808"/>
            <a:ext cx="6408712" cy="431034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1500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020B7-B230-0B11-902A-8C0074C14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B0F0"/>
                </a:solidFill>
                <a:latin typeface="arial" panose="020B0604020202020204" pitchFamily="34" charset="0"/>
              </a:rPr>
              <a:t>Computer Memory Types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77771-8A0A-A561-B4AE-56EA1493D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1. Primary Memory :- </a:t>
            </a:r>
            <a:r>
              <a:rPr lang="en-US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Primary Memory is a section of computer memory that the CPU can access directly. </a:t>
            </a:r>
          </a:p>
          <a:p>
            <a:pPr marL="0" indent="0">
              <a:buNone/>
            </a:pPr>
            <a:endParaRPr lang="en-US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2. Secondary memory :- 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computer memory that is 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</a:rPr>
              <a:t>non-volatile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, 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</a:rPr>
              <a:t>persistent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and not immediately accessible by a computer or processor.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5993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8D5FB-2AAA-2355-4BCD-84CEEEDF1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Explanation using graphics</a:t>
            </a:r>
            <a:endParaRPr lang="en-IN" dirty="0">
              <a:solidFill>
                <a:srgbClr val="00B0F0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4E57638-550F-D779-0BDE-4BAEC3D1D0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8"/>
          <a:stretch/>
        </p:blipFill>
        <p:spPr>
          <a:xfrm>
            <a:off x="755577" y="1600201"/>
            <a:ext cx="7416823" cy="4565103"/>
          </a:xfrm>
        </p:spPr>
      </p:pic>
    </p:spTree>
    <p:extLst>
      <p:ext uri="{BB962C8B-B14F-4D97-AF65-F5344CB8AC3E}">
        <p14:creationId xmlns:p14="http://schemas.microsoft.com/office/powerpoint/2010/main" val="1842330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B5575-1F28-4A5A-48BD-D4FC7CEDA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rgbClr val="00B0F0"/>
                </a:solidFill>
              </a:rPr>
              <a:t>RAM</a:t>
            </a:r>
            <a:endParaRPr lang="en-IN" sz="5400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9AFF7-92FE-D15A-8DC3-4CA92773A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RAM(RANDOM ACCESS MEMORY)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DRAM</a:t>
            </a:r>
            <a:r>
              <a:rPr lang="en-US" sz="3200" dirty="0"/>
              <a:t>(</a:t>
            </a:r>
            <a:r>
              <a:rPr lang="en-IN" sz="3200" dirty="0">
                <a:solidFill>
                  <a:srgbClr val="2C3038"/>
                </a:solidFill>
                <a:latin typeface="FormaDJRMicro"/>
              </a:rPr>
              <a:t>D</a:t>
            </a:r>
            <a:r>
              <a:rPr lang="en-IN" sz="3200" b="0" i="0" dirty="0">
                <a:solidFill>
                  <a:srgbClr val="2C3038"/>
                </a:solidFill>
                <a:effectLst/>
                <a:latin typeface="FormaDJRMicro"/>
              </a:rPr>
              <a:t>ynamic </a:t>
            </a:r>
            <a:r>
              <a:rPr lang="en-IN" sz="3200" dirty="0">
                <a:solidFill>
                  <a:srgbClr val="2C3038"/>
                </a:solidFill>
                <a:latin typeface="FormaDJRMicro"/>
              </a:rPr>
              <a:t>R</a:t>
            </a:r>
            <a:r>
              <a:rPr lang="en-IN" sz="3200" b="0" i="0" dirty="0">
                <a:solidFill>
                  <a:srgbClr val="2C3038"/>
                </a:solidFill>
                <a:effectLst/>
                <a:latin typeface="FormaDJRMicro"/>
              </a:rPr>
              <a:t>andom </a:t>
            </a:r>
            <a:r>
              <a:rPr lang="en-IN" sz="3200" dirty="0">
                <a:solidFill>
                  <a:srgbClr val="2C3038"/>
                </a:solidFill>
                <a:latin typeface="FormaDJRMicro"/>
              </a:rPr>
              <a:t>A</a:t>
            </a:r>
            <a:r>
              <a:rPr lang="en-IN" sz="3200" b="0" i="0" dirty="0">
                <a:solidFill>
                  <a:srgbClr val="2C3038"/>
                </a:solidFill>
                <a:effectLst/>
                <a:latin typeface="FormaDJRMicro"/>
              </a:rPr>
              <a:t>ccess </a:t>
            </a:r>
            <a:r>
              <a:rPr lang="en-IN" sz="3200" dirty="0">
                <a:solidFill>
                  <a:srgbClr val="2C3038"/>
                </a:solidFill>
                <a:latin typeface="FormaDJRMicro"/>
              </a:rPr>
              <a:t>M</a:t>
            </a:r>
            <a:r>
              <a:rPr lang="en-IN" sz="3200" b="0" i="0" dirty="0">
                <a:solidFill>
                  <a:srgbClr val="2C3038"/>
                </a:solidFill>
                <a:effectLst/>
                <a:latin typeface="FormaDJRMicro"/>
              </a:rPr>
              <a:t>emory</a:t>
            </a:r>
            <a:r>
              <a:rPr lang="en-US" sz="3200" dirty="0"/>
              <a:t>)</a:t>
            </a:r>
            <a:endParaRPr lang="en-US" sz="3600" dirty="0"/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SRAM</a:t>
            </a:r>
            <a:r>
              <a:rPr lang="en-US" sz="3600" dirty="0"/>
              <a:t>(</a:t>
            </a:r>
            <a:r>
              <a:rPr lang="en-IN" sz="3600" b="0" i="0" dirty="0">
                <a:solidFill>
                  <a:srgbClr val="040C28"/>
                </a:solidFill>
                <a:effectLst/>
                <a:latin typeface="Google Sans"/>
              </a:rPr>
              <a:t>Static Random Access Memory</a:t>
            </a:r>
            <a:r>
              <a:rPr lang="en-US" sz="3600" dirty="0"/>
              <a:t>)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SDRAM</a:t>
            </a:r>
            <a:r>
              <a:rPr lang="en-US" sz="3600" dirty="0"/>
              <a:t>(</a:t>
            </a:r>
            <a:r>
              <a:rPr lang="en-US" sz="3600" b="0" i="0" dirty="0">
                <a:solidFill>
                  <a:srgbClr val="040C28"/>
                </a:solidFill>
                <a:effectLst/>
                <a:latin typeface="Google Sans"/>
              </a:rPr>
              <a:t>Synchronous Dynamic Random                                    			Access Memory</a:t>
            </a:r>
            <a:r>
              <a:rPr lang="en-US" sz="3600" dirty="0"/>
              <a:t>)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720623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B5575-1F28-4A5A-48BD-D4FC7CEDA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rgbClr val="00B0F0"/>
                </a:solidFill>
              </a:rPr>
              <a:t>ROM</a:t>
            </a:r>
            <a:endParaRPr lang="en-IN" sz="5400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9AFF7-92FE-D15A-8DC3-4CA92773A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ROM(READ ONLY MEMORY)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MROM</a:t>
            </a:r>
            <a:r>
              <a:rPr lang="en-US" sz="3200" dirty="0"/>
              <a:t>(Masked Read-only memory)</a:t>
            </a:r>
            <a:endParaRPr lang="en-US" sz="3600" dirty="0"/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PROM</a:t>
            </a:r>
            <a:r>
              <a:rPr lang="en-US" sz="3200" dirty="0"/>
              <a:t>(</a:t>
            </a:r>
            <a:r>
              <a:rPr lang="en-IN" sz="3200" dirty="0"/>
              <a:t>Programmable Read-only memory</a:t>
            </a:r>
            <a:r>
              <a:rPr lang="en-US" sz="3200" dirty="0"/>
              <a:t>)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EPROM</a:t>
            </a:r>
            <a:r>
              <a:rPr lang="en-US" sz="3200" dirty="0"/>
              <a:t>(</a:t>
            </a:r>
            <a:r>
              <a:rPr lang="en-IN" sz="3200" dirty="0"/>
              <a:t>Erasable programmable read-only 		   	memory</a:t>
            </a:r>
            <a:r>
              <a:rPr lang="en-US" sz="3200" dirty="0"/>
              <a:t>)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FLASH MEMORY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EEPROM</a:t>
            </a:r>
            <a:r>
              <a:rPr lang="en-US" dirty="0"/>
              <a:t>(Electrically Erasable Programmable 			Read-Only Memory)</a:t>
            </a:r>
          </a:p>
          <a:p>
            <a:pPr lvl="1"/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437756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B5575-1F28-4A5A-48BD-D4FC7CEDA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rgbClr val="00B0F0"/>
                </a:solidFill>
              </a:rPr>
              <a:t>SECONDARY MEMORY</a:t>
            </a:r>
            <a:endParaRPr lang="en-IN" sz="5400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9AFF7-92FE-D15A-8DC3-4CA92773A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sz="3600" dirty="0">
                <a:solidFill>
                  <a:srgbClr val="FF0000"/>
                </a:solidFill>
              </a:rPr>
              <a:t>HDD</a:t>
            </a:r>
            <a:r>
              <a:rPr lang="en-US" sz="3500" dirty="0"/>
              <a:t>(</a:t>
            </a:r>
            <a:r>
              <a:rPr lang="en-IN" sz="3500" dirty="0"/>
              <a:t>Hard Disk Drive</a:t>
            </a:r>
            <a:r>
              <a:rPr lang="en-US" sz="3500" dirty="0"/>
              <a:t>)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SDD</a:t>
            </a:r>
            <a:r>
              <a:rPr lang="en-US" sz="3500" dirty="0"/>
              <a:t>(</a:t>
            </a:r>
            <a:r>
              <a:rPr lang="en-IN" sz="3500" dirty="0"/>
              <a:t>Solid State Drive</a:t>
            </a:r>
            <a:r>
              <a:rPr lang="en-US" sz="3500" dirty="0"/>
              <a:t>)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SSD</a:t>
            </a:r>
            <a:r>
              <a:rPr lang="en-US" sz="3500" dirty="0"/>
              <a:t>(</a:t>
            </a:r>
            <a:r>
              <a:rPr lang="en-IN" sz="3500" dirty="0"/>
              <a:t>Solid State Drive</a:t>
            </a:r>
            <a:r>
              <a:rPr lang="en-US" sz="3500" dirty="0"/>
              <a:t>)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USB</a:t>
            </a:r>
            <a:r>
              <a:rPr lang="en-US" sz="3500" dirty="0"/>
              <a:t>(</a:t>
            </a:r>
            <a:r>
              <a:rPr lang="en-IN" sz="3500" dirty="0"/>
              <a:t>Universal Serial Bus </a:t>
            </a:r>
            <a:r>
              <a:rPr lang="en-US" sz="3500" dirty="0"/>
              <a:t>)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OPTICAL DRIVES</a:t>
            </a:r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FLASH DRIVES</a:t>
            </a:r>
          </a:p>
          <a:p>
            <a:pPr lvl="1"/>
            <a:r>
              <a:rPr lang="en-US" sz="3900" dirty="0">
                <a:solidFill>
                  <a:srgbClr val="FF0000"/>
                </a:solidFill>
              </a:rPr>
              <a:t>MEMORY CARD</a:t>
            </a:r>
          </a:p>
          <a:p>
            <a:pPr lvl="1"/>
            <a:r>
              <a:rPr lang="en-US" sz="3900" dirty="0">
                <a:solidFill>
                  <a:srgbClr val="FF0000"/>
                </a:solidFill>
              </a:rPr>
              <a:t>MAGNATIC TAPES</a:t>
            </a:r>
          </a:p>
          <a:p>
            <a:pPr lvl="1"/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552488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F744B-1375-6F80-2E47-1EE7D0B3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14279-8F60-DC1B-E728-CB2E63390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 algn="ctr">
              <a:buNone/>
            </a:pPr>
            <a:r>
              <a:rPr lang="en-US" sz="4800" dirty="0">
                <a:solidFill>
                  <a:srgbClr val="7030A0"/>
                </a:solidFill>
              </a:rPr>
              <a:t>THANK YOU VERY MUCH FOR WATCHING THIS VIDEO</a:t>
            </a:r>
          </a:p>
          <a:p>
            <a:pPr marL="0" indent="0" algn="ctr">
              <a:buNone/>
            </a:pPr>
            <a:endParaRPr lang="en-IN" sz="4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602800-7ADD-826E-3136-E65C04489B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408344" y="2914741"/>
            <a:ext cx="4032448" cy="40324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7211A99-D808-BCE8-DA95-A02A66BE0DB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667512"/>
            <a:ext cx="1865376" cy="186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8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7772400" cy="1470025"/>
          </a:xfrm>
        </p:spPr>
        <p:txBody>
          <a:bodyPr/>
          <a:lstStyle/>
          <a:p>
            <a:r>
              <a:rPr lang="en-US" dirty="0"/>
              <a:t>Operating System means what?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2552700"/>
            <a:ext cx="6400800" cy="2676500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An operating system is 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the most important software that runs on a computer and Mobile</a:t>
            </a:r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. It manages the computer's memory and processes, as well as all of its software and hardware. 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8924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07D56-50D3-561A-B5EB-3948655A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Operating System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C589F1-D2D1-8FC5-4BD3-94E5ACF68A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988840"/>
            <a:ext cx="2808312" cy="2880320"/>
          </a:xfrm>
        </p:spPr>
      </p:pic>
    </p:spTree>
    <p:extLst>
      <p:ext uri="{BB962C8B-B14F-4D97-AF65-F5344CB8AC3E}">
        <p14:creationId xmlns:p14="http://schemas.microsoft.com/office/powerpoint/2010/main" val="3650246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E6A5C-E926-B385-F4B7-673A0DBDF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Popular Operating Systems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DD4A4-5A10-4753-4831-31B76CC0A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2121D6-786C-1CDE-4FAE-BF8211827B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60848"/>
            <a:ext cx="868680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36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8C2C8-DA86-1C26-A4CA-C5829BDC6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System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15E49-08C1-86C1-D7A0-88B9727FF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/>
              <a:t>Binary 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>
                <a:solidFill>
                  <a:srgbClr val="FF0000"/>
                </a:solidFill>
              </a:rPr>
              <a:t>Range </a:t>
            </a:r>
            <a:r>
              <a:rPr lang="en-US" sz="4000" dirty="0"/>
              <a:t>        –         (0-1)</a:t>
            </a:r>
            <a:r>
              <a:rPr lang="en-US" sz="4000" baseline="-25000" dirty="0"/>
              <a:t>2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>
                <a:solidFill>
                  <a:srgbClr val="00B050"/>
                </a:solidFill>
              </a:rPr>
              <a:t>Base Value </a:t>
            </a:r>
            <a:r>
              <a:rPr lang="en-US" sz="4000" dirty="0"/>
              <a:t>-            2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1325164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8C2C8-DA86-1C26-A4CA-C5829BDC6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System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15E49-08C1-86C1-D7A0-88B9727FF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/>
              <a:t>Decimal 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>
                <a:solidFill>
                  <a:srgbClr val="FF0000"/>
                </a:solidFill>
              </a:rPr>
              <a:t>Range </a:t>
            </a:r>
            <a:r>
              <a:rPr lang="en-US" sz="4000" dirty="0"/>
              <a:t>        –         (0-9)</a:t>
            </a:r>
            <a:r>
              <a:rPr lang="en-US" sz="4000" baseline="-25000" dirty="0"/>
              <a:t>10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>
                <a:solidFill>
                  <a:srgbClr val="00B050"/>
                </a:solidFill>
              </a:rPr>
              <a:t>Base Value </a:t>
            </a:r>
            <a:r>
              <a:rPr lang="en-US" sz="4000" dirty="0"/>
              <a:t>-            10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3766767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8C2C8-DA86-1C26-A4CA-C5829BDC6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System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15E49-08C1-86C1-D7A0-88B9727FF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dirty="0"/>
              <a:t>Octal 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>
                <a:solidFill>
                  <a:srgbClr val="FF0000"/>
                </a:solidFill>
              </a:rPr>
              <a:t>Range </a:t>
            </a:r>
            <a:r>
              <a:rPr lang="en-US" sz="4000" dirty="0"/>
              <a:t>        –         (0-7)</a:t>
            </a:r>
            <a:r>
              <a:rPr lang="en-US" sz="4000" baseline="-25000" dirty="0"/>
              <a:t>8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>
                <a:solidFill>
                  <a:srgbClr val="00B050"/>
                </a:solidFill>
              </a:rPr>
              <a:t>Base Value </a:t>
            </a:r>
            <a:r>
              <a:rPr lang="en-US" sz="4000" dirty="0"/>
              <a:t>-            8</a:t>
            </a:r>
          </a:p>
          <a:p>
            <a:r>
              <a:rPr lang="en-US" sz="4000" dirty="0"/>
              <a:t>Hexa-Decimal </a:t>
            </a:r>
          </a:p>
          <a:p>
            <a:pPr marL="0" indent="0">
              <a:buNone/>
            </a:pPr>
            <a:r>
              <a:rPr lang="en-US" sz="4000" dirty="0"/>
              <a:t>   </a:t>
            </a:r>
            <a:r>
              <a:rPr lang="en-US" sz="4000" dirty="0">
                <a:solidFill>
                  <a:srgbClr val="FF0000"/>
                </a:solidFill>
              </a:rPr>
              <a:t>Range </a:t>
            </a:r>
            <a:r>
              <a:rPr lang="en-US" sz="4000" dirty="0"/>
              <a:t>        –         (0-15)</a:t>
            </a:r>
            <a:r>
              <a:rPr lang="en-US" sz="4000" baseline="-25000" dirty="0"/>
              <a:t>16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>
                <a:solidFill>
                  <a:srgbClr val="00B050"/>
                </a:solidFill>
              </a:rPr>
              <a:t>Base Value </a:t>
            </a:r>
            <a:r>
              <a:rPr lang="en-US" sz="4000" dirty="0"/>
              <a:t>-            16</a:t>
            </a:r>
          </a:p>
          <a:p>
            <a:pPr marL="0" indent="0">
              <a:buNone/>
            </a:pPr>
            <a:r>
              <a:rPr lang="en-US" sz="4000" dirty="0"/>
              <a:t>0-9, 10-a,11-b,12-c,13-d,14-e and 15-f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155166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8C2C8-DA86-1C26-A4CA-C5829BDC6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highlight>
                  <a:srgbClr val="FFFF00"/>
                </a:highlight>
              </a:rPr>
              <a:t>ASCII Value</a:t>
            </a:r>
            <a:endParaRPr lang="en-IN" sz="6000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15E49-08C1-86C1-D7A0-88B9727FF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29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r>
              <a:rPr lang="en-US" sz="4800" dirty="0"/>
              <a:t>A B C……             ……..          ….Z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55C8BA1-4BAD-DC01-E790-36101B04182C}"/>
              </a:ext>
            </a:extLst>
          </p:cNvPr>
          <p:cNvCxnSpPr>
            <a:cxnSpLocks/>
          </p:cNvCxnSpPr>
          <p:nvPr/>
        </p:nvCxnSpPr>
        <p:spPr>
          <a:xfrm>
            <a:off x="746171" y="3946412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5AA5A59-4305-3029-B606-C3C45EF23F59}"/>
              </a:ext>
            </a:extLst>
          </p:cNvPr>
          <p:cNvCxnSpPr>
            <a:cxnSpLocks/>
          </p:cNvCxnSpPr>
          <p:nvPr/>
        </p:nvCxnSpPr>
        <p:spPr>
          <a:xfrm>
            <a:off x="1187624" y="4435986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AE5C539-9B8E-4084-22F4-A1A4FEAACCA1}"/>
              </a:ext>
            </a:extLst>
          </p:cNvPr>
          <p:cNvSpPr txBox="1">
            <a:spLocks/>
          </p:cNvSpPr>
          <p:nvPr/>
        </p:nvSpPr>
        <p:spPr>
          <a:xfrm>
            <a:off x="454653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4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ASCII</a:t>
            </a:r>
            <a:r>
              <a:rPr lang="en-IN" sz="4000" b="0" i="0" dirty="0"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=&gt;</a:t>
            </a:r>
            <a:r>
              <a:rPr lang="en-IN" sz="4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American Standard Code for Information Interchange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919A704-0D1C-C311-9CA9-0B62BD237706}"/>
              </a:ext>
            </a:extLst>
          </p:cNvPr>
          <p:cNvCxnSpPr>
            <a:cxnSpLocks/>
          </p:cNvCxnSpPr>
          <p:nvPr/>
        </p:nvCxnSpPr>
        <p:spPr>
          <a:xfrm>
            <a:off x="1269451" y="3981290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3F488E0-6087-9329-92F0-B9D9F42B5B2C}"/>
              </a:ext>
            </a:extLst>
          </p:cNvPr>
          <p:cNvCxnSpPr>
            <a:cxnSpLocks/>
          </p:cNvCxnSpPr>
          <p:nvPr/>
        </p:nvCxnSpPr>
        <p:spPr>
          <a:xfrm>
            <a:off x="1682275" y="3981290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CC87921-69BB-1002-619F-DA59A9462CBD}"/>
              </a:ext>
            </a:extLst>
          </p:cNvPr>
          <p:cNvCxnSpPr>
            <a:cxnSpLocks/>
          </p:cNvCxnSpPr>
          <p:nvPr/>
        </p:nvCxnSpPr>
        <p:spPr>
          <a:xfrm>
            <a:off x="7730947" y="4089302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8D09BF76-4CEF-F835-6DE0-167D3542322C}"/>
              </a:ext>
            </a:extLst>
          </p:cNvPr>
          <p:cNvSpPr/>
          <p:nvPr/>
        </p:nvSpPr>
        <p:spPr>
          <a:xfrm>
            <a:off x="1125437" y="4305326"/>
            <a:ext cx="442382" cy="261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66</a:t>
            </a:r>
            <a:endParaRPr lang="en-IN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7484F0B-B9E3-1334-CBB1-2DC182EFC5DC}"/>
              </a:ext>
            </a:extLst>
          </p:cNvPr>
          <p:cNvSpPr/>
          <p:nvPr/>
        </p:nvSpPr>
        <p:spPr>
          <a:xfrm>
            <a:off x="1623779" y="4305326"/>
            <a:ext cx="442382" cy="261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67</a:t>
            </a:r>
            <a:endParaRPr lang="en-IN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891C480-6DA1-1DEA-2CFE-B3C328FBA952}"/>
              </a:ext>
            </a:extLst>
          </p:cNvPr>
          <p:cNvSpPr/>
          <p:nvPr/>
        </p:nvSpPr>
        <p:spPr>
          <a:xfrm>
            <a:off x="7509756" y="4305326"/>
            <a:ext cx="442382" cy="261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90</a:t>
            </a:r>
            <a:endParaRPr lang="en-IN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9E064D0-8C94-0D3A-7C48-C38CE072E21B}"/>
              </a:ext>
            </a:extLst>
          </p:cNvPr>
          <p:cNvSpPr/>
          <p:nvPr/>
        </p:nvSpPr>
        <p:spPr>
          <a:xfrm>
            <a:off x="545650" y="4291698"/>
            <a:ext cx="442382" cy="261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65</a:t>
            </a:r>
            <a:endParaRPr lang="en-IN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1FCBA-AA7F-9970-4119-58FE6569FD28}"/>
              </a:ext>
            </a:extLst>
          </p:cNvPr>
          <p:cNvSpPr txBox="1"/>
          <p:nvPr/>
        </p:nvSpPr>
        <p:spPr>
          <a:xfrm>
            <a:off x="454653" y="4869160"/>
            <a:ext cx="77897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	b	c   ……………  ………………..      ………                 z</a:t>
            </a:r>
          </a:p>
          <a:p>
            <a:endParaRPr lang="en-US" sz="2400" b="1" dirty="0"/>
          </a:p>
          <a:p>
            <a:endParaRPr lang="en-IN" sz="2400" b="1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3B8BF4D-58F9-CB9B-AFEB-603FCB0CB0E0}"/>
              </a:ext>
            </a:extLst>
          </p:cNvPr>
          <p:cNvCxnSpPr>
            <a:cxnSpLocks/>
          </p:cNvCxnSpPr>
          <p:nvPr/>
        </p:nvCxnSpPr>
        <p:spPr>
          <a:xfrm>
            <a:off x="545650" y="5372357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61B69AB-3281-A1E5-C05E-C1D08361F6AA}"/>
              </a:ext>
            </a:extLst>
          </p:cNvPr>
          <p:cNvCxnSpPr>
            <a:cxnSpLocks/>
          </p:cNvCxnSpPr>
          <p:nvPr/>
        </p:nvCxnSpPr>
        <p:spPr>
          <a:xfrm>
            <a:off x="2483768" y="5372357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8505B2C-4768-33BE-405C-E5793DB74B2B}"/>
              </a:ext>
            </a:extLst>
          </p:cNvPr>
          <p:cNvCxnSpPr>
            <a:cxnSpLocks/>
          </p:cNvCxnSpPr>
          <p:nvPr/>
        </p:nvCxnSpPr>
        <p:spPr>
          <a:xfrm>
            <a:off x="1567819" y="5357137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5615408-F3A2-A912-3649-C1BC101C4978}"/>
              </a:ext>
            </a:extLst>
          </p:cNvPr>
          <p:cNvCxnSpPr>
            <a:cxnSpLocks/>
          </p:cNvCxnSpPr>
          <p:nvPr/>
        </p:nvCxnSpPr>
        <p:spPr>
          <a:xfrm>
            <a:off x="7616658" y="5357137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9057C6A0-7828-7E0F-881F-8924FCB5D1A6}"/>
              </a:ext>
            </a:extLst>
          </p:cNvPr>
          <p:cNvSpPr/>
          <p:nvPr/>
        </p:nvSpPr>
        <p:spPr>
          <a:xfrm>
            <a:off x="1309763" y="5727894"/>
            <a:ext cx="442382" cy="261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98</a:t>
            </a:r>
            <a:endParaRPr lang="en-IN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C9C55D4-4C29-808A-1CC5-01A2500B0BB7}"/>
              </a:ext>
            </a:extLst>
          </p:cNvPr>
          <p:cNvSpPr/>
          <p:nvPr/>
        </p:nvSpPr>
        <p:spPr>
          <a:xfrm>
            <a:off x="2267744" y="5727894"/>
            <a:ext cx="442382" cy="261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99</a:t>
            </a:r>
            <a:endParaRPr lang="en-IN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925EA63-6D80-F2D8-86B5-F486585C5D63}"/>
              </a:ext>
            </a:extLst>
          </p:cNvPr>
          <p:cNvSpPr/>
          <p:nvPr/>
        </p:nvSpPr>
        <p:spPr>
          <a:xfrm>
            <a:off x="7453796" y="5727894"/>
            <a:ext cx="646596" cy="261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122</a:t>
            </a:r>
            <a:endParaRPr lang="en-IN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8AD41AB-FC2C-E8B2-3071-33F01FCB4D88}"/>
              </a:ext>
            </a:extLst>
          </p:cNvPr>
          <p:cNvSpPr/>
          <p:nvPr/>
        </p:nvSpPr>
        <p:spPr>
          <a:xfrm>
            <a:off x="489690" y="5714266"/>
            <a:ext cx="442382" cy="261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97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6293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020B7-B230-0B11-902A-8C0074C14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ASCII Range</a:t>
            </a:r>
            <a:r>
              <a:rPr lang="en-IN" sz="4400" b="0" i="0" dirty="0">
                <a:effectLst/>
                <a:latin typeface="arial" panose="020B0604020202020204" pitchFamily="34" charset="0"/>
              </a:rPr>
              <a:t>(0-255)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77771-8A0A-A561-B4AE-56EA1493D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solidFill>
                  <a:srgbClr val="00B050"/>
                </a:solidFill>
              </a:rPr>
              <a:t>KEYBOARD TOTAL KEYS (104)</a:t>
            </a:r>
          </a:p>
          <a:p>
            <a:r>
              <a:rPr lang="en-IN" dirty="0"/>
              <a:t>Upper case (65-90)</a:t>
            </a:r>
          </a:p>
          <a:p>
            <a:r>
              <a:rPr lang="en-IN" dirty="0"/>
              <a:t>Lower case  (97-122)</a:t>
            </a:r>
          </a:p>
          <a:p>
            <a:r>
              <a:rPr lang="en-IN" dirty="0"/>
              <a:t>Numbers       (48-57)</a:t>
            </a:r>
          </a:p>
          <a:p>
            <a:r>
              <a:rPr lang="en-IN" dirty="0"/>
              <a:t>Special Characters &amp; Symbols</a:t>
            </a:r>
          </a:p>
          <a:p>
            <a:pPr marL="0" indent="0">
              <a:buNone/>
            </a:pPr>
            <a:r>
              <a:rPr lang="en-IN" dirty="0"/>
              <a:t>  (0-47,58-64,91-96,123-255)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7DBADD-5C7A-0FF1-6DB3-85576942B1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619145" y="1600200"/>
            <a:ext cx="2051720" cy="7792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C906FD-1681-AB89-ECA0-305FBD2F27C7}"/>
              </a:ext>
            </a:extLst>
          </p:cNvPr>
          <p:cNvSpPr txBox="1"/>
          <p:nvPr/>
        </p:nvSpPr>
        <p:spPr>
          <a:xfrm>
            <a:off x="0" y="5300104"/>
            <a:ext cx="44279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900">
                <a:hlinkClick r:id="rId3" tooltip="https://commons.wikimedia.org/wiki/File:Bijoy_Keyboard_image.jpg"/>
              </a:rPr>
              <a:t>This Photo</a:t>
            </a:r>
            <a:r>
              <a:rPr lang="en-IN" sz="900"/>
              <a:t> by Unknown Author is licensed under </a:t>
            </a:r>
            <a:r>
              <a:rPr lang="en-IN" sz="900">
                <a:hlinkClick r:id="rId4" tooltip="https://creativecommons.org/licenses/by-sa/3.0/"/>
              </a:rPr>
              <a:t>CC BY-SA</a:t>
            </a:r>
            <a:endParaRPr lang="en-IN" sz="900"/>
          </a:p>
        </p:txBody>
      </p:sp>
    </p:spTree>
    <p:extLst>
      <p:ext uri="{BB962C8B-B14F-4D97-AF65-F5344CB8AC3E}">
        <p14:creationId xmlns:p14="http://schemas.microsoft.com/office/powerpoint/2010/main" val="1460152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357</Words>
  <Application>Microsoft Office PowerPoint</Application>
  <PresentationFormat>On-screen Show (4:3)</PresentationFormat>
  <Paragraphs>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</vt:lpstr>
      <vt:lpstr>Calibri</vt:lpstr>
      <vt:lpstr>FormaDJRMicro</vt:lpstr>
      <vt:lpstr>Google Sans</vt:lpstr>
      <vt:lpstr>Wingdings</vt:lpstr>
      <vt:lpstr>Office Theme</vt:lpstr>
      <vt:lpstr>Computer Peripherals</vt:lpstr>
      <vt:lpstr>Operating System means what?</vt:lpstr>
      <vt:lpstr>Role of Operating System</vt:lpstr>
      <vt:lpstr>Some Popular Operating Systems</vt:lpstr>
      <vt:lpstr>Number System</vt:lpstr>
      <vt:lpstr>Number System</vt:lpstr>
      <vt:lpstr>Number System</vt:lpstr>
      <vt:lpstr>ASCII Value</vt:lpstr>
      <vt:lpstr>ASCII Range(0-255)</vt:lpstr>
      <vt:lpstr>Computer Memory Types</vt:lpstr>
      <vt:lpstr>Explanation using graphics</vt:lpstr>
      <vt:lpstr>RAM</vt:lpstr>
      <vt:lpstr>ROM</vt:lpstr>
      <vt:lpstr>SECONDARY MEMORY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Rajeev Ranjan</cp:lastModifiedBy>
  <cp:revision>27</cp:revision>
  <dcterms:created xsi:type="dcterms:W3CDTF">2023-09-21T01:09:13Z</dcterms:created>
  <dcterms:modified xsi:type="dcterms:W3CDTF">2024-01-06T07:55:25Z</dcterms:modified>
</cp:coreProperties>
</file>